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378" r:id="rId4"/>
    <p:sldId id="386" r:id="rId5"/>
    <p:sldId id="379" r:id="rId6"/>
    <p:sldId id="387" r:id="rId7"/>
    <p:sldId id="389" r:id="rId8"/>
    <p:sldId id="390" r:id="rId9"/>
    <p:sldId id="391" r:id="rId10"/>
    <p:sldId id="392" r:id="rId11"/>
    <p:sldId id="393" r:id="rId12"/>
    <p:sldId id="376" r:id="rId13"/>
    <p:sldId id="369" r:id="rId14"/>
    <p:sldId id="3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1" autoAdjust="0"/>
    <p:restoredTop sz="94660"/>
  </p:normalViewPr>
  <p:slideViewPr>
    <p:cSldViewPr snapToGrid="0">
      <p:cViewPr varScale="1">
        <p:scale>
          <a:sx n="84" d="100"/>
          <a:sy n="84" d="100"/>
        </p:scale>
        <p:origin x="91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861761" y="71718"/>
            <a:ext cx="3119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Places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5961813" cy="495520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 safer building may be a familiar building to you that can have a safer stranger inside who you could ask for help.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Safer buildings could include: a café, library or supermarket.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3200" b="1" dirty="0">
                <a:latin typeface="+mj-lt"/>
              </a:rPr>
              <a:t>Can you think of some more safer places?  </a:t>
            </a:r>
          </a:p>
          <a:p>
            <a:endParaRPr lang="en-GB" sz="2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86EB96-7079-2442-846B-CE7D108D7B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9484" y="1129553"/>
            <a:ext cx="6232582" cy="23318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6D36DD-EB2B-D548-8313-29D9CF7CE8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9287" y="3614331"/>
            <a:ext cx="2724266" cy="262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7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677994" y="71718"/>
            <a:ext cx="3487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to say</a:t>
            </a:r>
            <a:endParaRPr lang="en-GB" sz="54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5961813" cy="44012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Once you have found a Safer Stranger you will need to tell them your name and a phone number to call your parents or carer. 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b="1" i="1" dirty="0">
                <a:latin typeface="+mj-lt"/>
              </a:rPr>
              <a:t>Do you know what number to call if you lose your trusted adult?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If you are not sure, do your best to learn these numbers at home.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D682A6-5C44-2245-AE07-0CBE1709FD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6260" y="2294964"/>
            <a:ext cx="2707342" cy="40161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D969D3-7C8F-7B4E-AF7B-524F09813D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5365" y="71719"/>
            <a:ext cx="2569028" cy="25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8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Remember a </a:t>
            </a:r>
            <a:r>
              <a:rPr lang="en-GB" sz="2800" b="1" dirty="0">
                <a:latin typeface="+mj-lt"/>
              </a:rPr>
              <a:t>‘stranger’ </a:t>
            </a:r>
            <a:r>
              <a:rPr lang="en-GB" sz="2800" dirty="0">
                <a:latin typeface="+mj-lt"/>
              </a:rPr>
              <a:t>is someone you do not know properly.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C636FA-4260-4E40-80B1-34716F42D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224" y="141667"/>
            <a:ext cx="4284085" cy="604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7432675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a </a:t>
            </a:r>
            <a:r>
              <a:rPr lang="en-AU" sz="2800" b="1" dirty="0">
                <a:latin typeface="+mj-lt"/>
              </a:rPr>
              <a:t>stranger</a:t>
            </a:r>
            <a:r>
              <a:rPr lang="en-AU" sz="2800" dirty="0">
                <a:latin typeface="+mj-lt"/>
              </a:rPr>
              <a:t>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you are lost and cannot find your ‘Trusted Adult?’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304800" y="4065000"/>
            <a:ext cx="1188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who your trusted adults are. Discuss what you should do if you ever get lost in a busy public space. Can you try and remember your parents mobile phone numbers.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72B01-47AB-FE47-845E-BCEF19BED7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4806" y="531321"/>
            <a:ext cx="1790770" cy="353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0" y="856357"/>
            <a:ext cx="12192000" cy="550920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r>
              <a:rPr lang="en-AU" sz="2000" i="1" dirty="0"/>
              <a:t>Pupils learn... </a:t>
            </a:r>
          </a:p>
          <a:p>
            <a:r>
              <a:rPr lang="en-AU" sz="2000" b="1" dirty="0"/>
              <a:t>R15. </a:t>
            </a:r>
            <a:r>
              <a:rPr lang="en-AU" sz="2000" dirty="0"/>
              <a:t>how to respond safely to adults they don’t know</a:t>
            </a:r>
          </a:p>
          <a:p>
            <a:r>
              <a:rPr lang="en-AU" sz="2000" b="1" dirty="0"/>
              <a:t>R18. </a:t>
            </a:r>
            <a:r>
              <a:rPr lang="en-AU" sz="2000" dirty="0"/>
              <a:t>about the importance of not keeping adults’ secrets (only happy surprises that others will find out about eventually)</a:t>
            </a:r>
          </a:p>
          <a:p>
            <a:r>
              <a:rPr lang="en-AU" sz="2000" b="1" dirty="0"/>
              <a:t>R19. </a:t>
            </a:r>
            <a:r>
              <a:rPr lang="en-AU" sz="2000" dirty="0"/>
              <a:t>basic techniques for resisting pressure to do something they don’t want to do and which may make them unsafe</a:t>
            </a:r>
            <a:endParaRPr lang="en-AU" sz="3200" b="1" dirty="0"/>
          </a:p>
          <a:p>
            <a:r>
              <a:rPr lang="en-AU" sz="3200" b="1" dirty="0"/>
              <a:t>Learning opportunities in Health and Wellbeing</a:t>
            </a:r>
          </a:p>
          <a:p>
            <a:r>
              <a:rPr lang="en-AU" sz="2400" b="1" dirty="0"/>
              <a:t>Keeping Safe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H28. </a:t>
            </a:r>
            <a:r>
              <a:rPr lang="en-AU" sz="2000" dirty="0"/>
              <a:t>about rules and age restrictions that keep us safe </a:t>
            </a:r>
          </a:p>
          <a:p>
            <a:r>
              <a:rPr lang="en-AU" sz="2000" b="1" dirty="0"/>
              <a:t>H29. </a:t>
            </a:r>
            <a:r>
              <a:rPr lang="en-AU" sz="2000" dirty="0"/>
              <a:t>to recognise risk in simple everyday situations and what action to take to minimise harm  </a:t>
            </a:r>
          </a:p>
          <a:p>
            <a:r>
              <a:rPr lang="en-AU" sz="2000" b="1" dirty="0"/>
              <a:t>H32. </a:t>
            </a:r>
            <a:r>
              <a:rPr lang="en-AU" sz="2000" dirty="0"/>
              <a:t>ways to keep safe in familiar and unfamiliar environments (e.g. beach, shopping centre, park, swimming pool, on the street) and how to cross the road safely </a:t>
            </a:r>
          </a:p>
          <a:p>
            <a:r>
              <a:rPr lang="en-AU" sz="2000" b="1" dirty="0"/>
              <a:t>H36. </a:t>
            </a:r>
            <a:r>
              <a:rPr lang="en-AU" sz="2000" dirty="0"/>
              <a:t>how to get help in an emergency (how to dial 999 and what to say)</a:t>
            </a:r>
            <a:endParaRPr lang="en-AU" sz="2000" i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45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have a better understanding of what a stranger is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who the “Safer Strangers” might be if they need help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of the “Safer Places” they can go to if they need help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3F545-19E8-3D4A-967D-BD876640D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540" y="1801296"/>
            <a:ext cx="2603499" cy="260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13747"/>
              </p:ext>
            </p:extLst>
          </p:nvPr>
        </p:nvGraphicFramePr>
        <p:xfrm>
          <a:off x="324649" y="2287123"/>
          <a:ext cx="5913120" cy="15544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65762">
                <a:tc>
                  <a:txBody>
                    <a:bodyPr/>
                    <a:lstStyle/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the person next to you what you think a stranger is?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Share your ideas as a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085136" y="65713"/>
            <a:ext cx="6305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 “</a:t>
            </a:r>
            <a:r>
              <a:rPr lang="en-GB" sz="48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stranger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?”</a:t>
            </a:r>
            <a:endParaRPr lang="en-GB" sz="48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8558ED-76CB-7641-B3FC-D3F6ECE22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9293" y="1492850"/>
            <a:ext cx="3631373" cy="469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857638"/>
              </p:ext>
            </p:extLst>
          </p:nvPr>
        </p:nvGraphicFramePr>
        <p:xfrm>
          <a:off x="351942" y="1083163"/>
          <a:ext cx="6867724" cy="5516880"/>
        </p:xfrm>
        <a:graphic>
          <a:graphicData uri="http://schemas.openxmlformats.org/drawingml/2006/table">
            <a:tbl>
              <a:tblPr/>
              <a:tblGrid>
                <a:gridCol w="6867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65762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 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is a person who you do not know.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is likely to be a person your family does not know also.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can be nice and friendly but also not very nice and friendly.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do not always look scary, they can also appear nice.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Anyone can be a </a:t>
                      </a:r>
                      <a:r>
                        <a:rPr lang="en-GB" sz="28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</a:t>
                      </a:r>
                      <a:r>
                        <a:rPr lang="en-GB" sz="24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until you get to know them. 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085136" y="65713"/>
            <a:ext cx="6305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 “</a:t>
            </a:r>
            <a:r>
              <a:rPr lang="en-GB" sz="48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stranger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?”</a:t>
            </a:r>
            <a:endParaRPr lang="en-GB" sz="480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1E37D5-A600-054A-AD45-BF2987EFA5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9293" y="1492850"/>
            <a:ext cx="3631373" cy="469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7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449324"/>
              </p:ext>
            </p:extLst>
          </p:nvPr>
        </p:nvGraphicFramePr>
        <p:xfrm>
          <a:off x="324649" y="1937981"/>
          <a:ext cx="4806909" cy="2027545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27545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likely you will come across many strangers. Where will you bump into many people that you do not know?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241947" y="0"/>
            <a:ext cx="10085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When might you see a lot of strangers?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F39E05D-E32B-5140-B7B1-9D4E0F1EE1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035" y="2584961"/>
            <a:ext cx="3460378" cy="2761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23472E-7E68-BA4D-8DC8-873AA704E6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5212" y="1937981"/>
            <a:ext cx="2787124" cy="36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018551" y="74027"/>
            <a:ext cx="10489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Places you might bump into strangers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0665" y="1646349"/>
          <a:ext cx="2639538" cy="685814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Shopping centres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174468" y="4502548"/>
          <a:ext cx="2690163" cy="739325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Fairgrounds</a:t>
                      </a:r>
                      <a:endParaRPr lang="en-AU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9475" y="4243859"/>
          <a:ext cx="2946843" cy="590919"/>
        </p:xfrm>
        <a:graphic>
          <a:graphicData uri="http://schemas.openxmlformats.org/drawingml/2006/table">
            <a:tbl>
              <a:tblPr/>
              <a:tblGrid>
                <a:gridCol w="2946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Sporting events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637E033-17E2-394E-884C-DF840FCFB80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6155" y="1265349"/>
          <a:ext cx="2690163" cy="664581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4581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Public park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04CF3CD-C920-1545-9896-0A360432F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2447" y="2332163"/>
            <a:ext cx="2535975" cy="16997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ABBFF8A-28B5-8540-BB3A-35CF8A7F4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551" y="4834778"/>
            <a:ext cx="1588690" cy="14598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EA13FD-9FCE-DA41-99BD-DB3A75E5D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297" y="1984306"/>
            <a:ext cx="1779786" cy="17866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C52CB00-938C-0A43-8426-FF2E983BE3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325" y="3814734"/>
            <a:ext cx="2892143" cy="2307719"/>
          </a:xfrm>
          <a:prstGeom prst="rect">
            <a:avLst/>
          </a:prstGeom>
        </p:spPr>
      </p:pic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60041" y="1131356"/>
          <a:ext cx="4806909" cy="2286000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When you go to any public place, it is very likely you will bump into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 As long as you are with your trusted grown up you should be fine but there are things we can do to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keep ourselves safe around strangers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D06AC37-2FDA-0245-BFD3-A20B10B15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74162"/>
              </p:ext>
            </p:extLst>
          </p:nvPr>
        </p:nvGraphicFramePr>
        <p:xfrm>
          <a:off x="0" y="6294595"/>
          <a:ext cx="12070080" cy="590919"/>
        </p:xfrm>
        <a:graphic>
          <a:graphicData uri="http://schemas.openxmlformats.org/drawingml/2006/table">
            <a:tbl>
              <a:tblPr/>
              <a:tblGrid>
                <a:gridCol w="1207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might be some of the ways we keep ourselves safe around strangers.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2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7504021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sz="3600" b="1" dirty="0">
                <a:latin typeface="+mj-lt"/>
              </a:rPr>
              <a:t>Never go anywhere with a stranger by yourself! </a:t>
            </a:r>
          </a:p>
          <a:p>
            <a:pPr marL="742950" indent="-742950">
              <a:buAutoNum type="arabicPeriod"/>
            </a:pPr>
            <a:r>
              <a:rPr lang="en-GB" sz="3600" b="1" dirty="0">
                <a:latin typeface="+mj-lt"/>
              </a:rPr>
              <a:t>Never get in a car with a stranger!</a:t>
            </a:r>
          </a:p>
          <a:p>
            <a:pPr marL="742950" indent="-742950">
              <a:buAutoNum type="arabicPeriod" startAt="3"/>
            </a:pPr>
            <a:r>
              <a:rPr lang="en-GB" sz="3600" b="1" dirty="0">
                <a:latin typeface="+mj-lt"/>
              </a:rPr>
              <a:t>Never keep a secret for a stranger. </a:t>
            </a:r>
          </a:p>
          <a:p>
            <a:pPr marL="742950" indent="-742950">
              <a:buAutoNum type="arabicPeriod" startAt="3"/>
            </a:pPr>
            <a:r>
              <a:rPr lang="en-GB" sz="3600" b="1" dirty="0">
                <a:latin typeface="+mj-lt"/>
              </a:rPr>
              <a:t>Never accept a gift or treat from a stranger.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49329" y="117168"/>
            <a:ext cx="77609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Keeping safe around strangers </a:t>
            </a:r>
            <a:endParaRPr lang="en-GB" sz="4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F592E-5BE8-7C48-9A3A-AC00716A7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0898" y="1994512"/>
            <a:ext cx="4671102" cy="43498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277803" y="5235145"/>
            <a:ext cx="8104197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If you ever feel scared or worried about a stranger you should tell a </a:t>
            </a:r>
            <a:r>
              <a:rPr lang="en-GB" sz="2800" b="1" dirty="0">
                <a:latin typeface="+mj-lt"/>
              </a:rPr>
              <a:t>trusted adult </a:t>
            </a:r>
            <a:r>
              <a:rPr lang="en-GB" sz="2800" dirty="0">
                <a:latin typeface="+mj-lt"/>
              </a:rPr>
              <a:t>immediately! </a:t>
            </a:r>
          </a:p>
        </p:txBody>
      </p:sp>
    </p:spTree>
    <p:extLst>
      <p:ext uri="{BB962C8B-B14F-4D97-AF65-F5344CB8AC3E}">
        <p14:creationId xmlns:p14="http://schemas.microsoft.com/office/powerpoint/2010/main" val="201145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042779" y="0"/>
            <a:ext cx="81803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Strangers and Safer Places 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6534477" cy="310854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If your </a:t>
            </a:r>
            <a:r>
              <a:rPr lang="en-GB" sz="2800" b="1" dirty="0">
                <a:latin typeface="+mj-lt"/>
              </a:rPr>
              <a:t>Trusted Grown </a:t>
            </a:r>
            <a:r>
              <a:rPr lang="en-GB" sz="2800" dirty="0">
                <a:latin typeface="+mj-lt"/>
              </a:rPr>
              <a:t>Up isn’t near you and you find yourself lost or you feel unsafe, look for a </a:t>
            </a:r>
            <a:r>
              <a:rPr lang="en-GB" sz="2800" b="1" dirty="0">
                <a:latin typeface="+mj-lt"/>
              </a:rPr>
              <a:t>Safer Stranger </a:t>
            </a:r>
            <a:r>
              <a:rPr lang="en-GB" sz="2800" dirty="0">
                <a:latin typeface="+mj-lt"/>
              </a:rPr>
              <a:t>or </a:t>
            </a:r>
            <a:r>
              <a:rPr lang="en-GB" sz="2800" b="1" dirty="0">
                <a:latin typeface="+mj-lt"/>
              </a:rPr>
              <a:t>Safer Place </a:t>
            </a:r>
            <a:r>
              <a:rPr lang="en-GB" sz="2800" dirty="0">
                <a:latin typeface="+mj-lt"/>
              </a:rPr>
              <a:t>for help.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But what is a </a:t>
            </a:r>
            <a:r>
              <a:rPr lang="en-GB" sz="2800" b="1" dirty="0">
                <a:latin typeface="+mj-lt"/>
              </a:rPr>
              <a:t>Safer Stranger </a:t>
            </a:r>
            <a:r>
              <a:rPr lang="en-GB" sz="2800" dirty="0">
                <a:latin typeface="+mj-lt"/>
              </a:rPr>
              <a:t>and a </a:t>
            </a:r>
            <a:r>
              <a:rPr lang="en-GB" sz="2800" b="1" dirty="0">
                <a:latin typeface="+mj-lt"/>
              </a:rPr>
              <a:t>Safer Place</a:t>
            </a:r>
            <a:r>
              <a:rPr lang="en-GB" sz="2800" dirty="0">
                <a:latin typeface="+mj-lt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9F102F-CD2F-184E-A3F6-157F8318B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1318" y="2095599"/>
            <a:ext cx="3083858" cy="42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4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244673" y="143436"/>
            <a:ext cx="38956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Strangers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350417" y="974433"/>
            <a:ext cx="6229677" cy="35394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 safer stranger is a safer person who you can talk to or ask for help if your trusted adult isn’t around.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A safer stranger is usually in a uniform and can be a helper in the community. Think back to the previous lesson. What safer strangers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ED4726-909A-D047-A8FC-E7D8C57C8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5540" y="3209364"/>
            <a:ext cx="2992994" cy="3009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EFC33C-85AB-C04F-AB98-64AB70038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8372" y="415498"/>
            <a:ext cx="2571182" cy="24352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980B24-41F6-0141-B179-ED55D53784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2918" y="4406705"/>
            <a:ext cx="2098107" cy="19296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14E821-F915-7E4C-AC4C-42275A1C3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617" y="4458561"/>
            <a:ext cx="1509550" cy="183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3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44976</TotalTime>
  <Words>781</Words>
  <Application>Microsoft Macintosh PowerPoint</Application>
  <PresentationFormat>Widescreen</PresentationFormat>
  <Paragraphs>81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163</cp:revision>
  <dcterms:created xsi:type="dcterms:W3CDTF">2015-12-16T03:40:36Z</dcterms:created>
  <dcterms:modified xsi:type="dcterms:W3CDTF">2025-09-24T03:14:03Z</dcterms:modified>
</cp:coreProperties>
</file>